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ssistant Regular" pitchFamily="2" charset="-79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lear Sans Regular" panose="020B0503030202020304" pitchFamily="34" charset="0"/>
      <p:regular r:id="rId15"/>
    </p:embeddedFont>
    <p:embeddedFont>
      <p:font typeface="Clear Sans Regular Bold" panose="020B0603030202020304" pitchFamily="34" charset="0"/>
      <p:regular r:id="rId16"/>
    </p:embeddedFont>
    <p:embeddedFont>
      <p:font typeface="Open Sans Light" panose="020F0302020204030204" pitchFamily="34" charset="0"/>
      <p:regular r:id="rId17"/>
    </p:embeddedFont>
    <p:embeddedFont>
      <p:font typeface="Open Sans Light Bold" panose="020B0806030504020204" pitchFamily="34" charset="0"/>
      <p:regular r:id="rId18"/>
      <p:bold r:id="rId19"/>
    </p:embeddedFont>
    <p:embeddedFont>
      <p:font typeface="Open Sauce" pitchFamily="2" charset="77"/>
      <p:regular r:id="rId20"/>
    </p:embeddedFont>
    <p:embeddedFont>
      <p:font typeface="Open Sauce Bold" pitchFamily="2" charset="77"/>
      <p:regular r:id="rId21"/>
      <p:bold r:id="rId22"/>
    </p:embeddedFont>
    <p:embeddedFont>
      <p:font typeface="Open Sauce Light" pitchFamily="2" charset="77"/>
      <p:regular r:id="rId23"/>
    </p:embeddedFont>
    <p:embeddedFont>
      <p:font typeface="Open Sauce Light Bold" pitchFamily="2" charset="77"/>
      <p:regular r:id="rId24"/>
    </p:embeddedFont>
    <p:embeddedFont>
      <p:font typeface="Open Sauce SemiBold" pitchFamily="2" charset="77"/>
      <p:regular r:id="rId25"/>
      <p:bold r:id="rId26"/>
    </p:embeddedFont>
    <p:embeddedFont>
      <p:font typeface="Open Sauce SemiBold Bold" pitchFamily="2" charset="77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 varScale="1">
        <p:scale>
          <a:sx n="69" d="100"/>
          <a:sy n="69" d="100"/>
        </p:scale>
        <p:origin x="256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540" r="-21352" b="-243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28700" y="4757275"/>
            <a:ext cx="5841760" cy="2866463"/>
          </a:xfrm>
          <a:prstGeom prst="rect">
            <a:avLst/>
          </a:prstGeom>
          <a:solidFill>
            <a:srgbClr val="FFB923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994742" y="6241932"/>
            <a:ext cx="3909677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447800" y="5377656"/>
            <a:ext cx="5105400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40"/>
              </a:lnSpc>
            </a:pPr>
            <a:r>
              <a:rPr lang="en-US" sz="2700" dirty="0">
                <a:solidFill>
                  <a:srgbClr val="000000"/>
                </a:solidFill>
                <a:latin typeface="Open Sauce Light Bold"/>
              </a:rPr>
              <a:t>&lt;&lt; Nama </a:t>
            </a:r>
            <a:r>
              <a:rPr lang="en-US" sz="2700" dirty="0" err="1">
                <a:solidFill>
                  <a:srgbClr val="000000"/>
                </a:solidFill>
                <a:latin typeface="Open Sauce Light Bold"/>
              </a:rPr>
              <a:t>Penceramah</a:t>
            </a:r>
            <a:r>
              <a:rPr lang="en-US" sz="2700" dirty="0">
                <a:solidFill>
                  <a:srgbClr val="000000"/>
                </a:solidFill>
                <a:latin typeface="Open Sauce Light Bold"/>
              </a:rPr>
              <a:t> &gt;&gt;</a:t>
            </a:r>
          </a:p>
          <a:p>
            <a:pPr>
              <a:lnSpc>
                <a:spcPts val="3240"/>
              </a:lnSpc>
            </a:pPr>
            <a:endParaRPr lang="en-US" sz="2700" dirty="0">
              <a:solidFill>
                <a:srgbClr val="000000"/>
              </a:solidFill>
              <a:latin typeface="Open Sauce Light Bold"/>
            </a:endParaRPr>
          </a:p>
          <a:p>
            <a:pPr>
              <a:lnSpc>
                <a:spcPts val="3240"/>
              </a:lnSpc>
            </a:pPr>
            <a:endParaRPr lang="en-US" sz="2700" dirty="0">
              <a:solidFill>
                <a:srgbClr val="000000"/>
              </a:solidFill>
              <a:latin typeface="Open Sauce Light Bold"/>
            </a:endParaRPr>
          </a:p>
          <a:p>
            <a:pPr>
              <a:lnSpc>
                <a:spcPts val="3240"/>
              </a:lnSpc>
            </a:pPr>
            <a:r>
              <a:rPr lang="en-US" sz="2700" dirty="0">
                <a:solidFill>
                  <a:srgbClr val="000000"/>
                </a:solidFill>
                <a:latin typeface="Open Sauce Light"/>
              </a:rPr>
              <a:t>&lt;&lt; Lokasi &gt;&gt;</a:t>
            </a:r>
          </a:p>
          <a:p>
            <a:pPr>
              <a:lnSpc>
                <a:spcPts val="3240"/>
              </a:lnSpc>
            </a:pPr>
            <a:r>
              <a:rPr lang="en-US" sz="2700" dirty="0">
                <a:solidFill>
                  <a:srgbClr val="000000"/>
                </a:solidFill>
                <a:latin typeface="Open Sauce Light"/>
              </a:rPr>
              <a:t>&lt;&lt; Tarikh &gt;&gt;</a:t>
            </a:r>
          </a:p>
        </p:txBody>
      </p:sp>
      <p:sp>
        <p:nvSpPr>
          <p:cNvPr id="6" name="Freeform 6"/>
          <p:cNvSpPr/>
          <p:nvPr/>
        </p:nvSpPr>
        <p:spPr>
          <a:xfrm>
            <a:off x="1994742" y="6156207"/>
            <a:ext cx="2577685" cy="190500"/>
          </a:xfrm>
          <a:custGeom>
            <a:avLst/>
            <a:gdLst/>
            <a:ahLst/>
            <a:cxnLst/>
            <a:rect l="l" t="t" r="r" b="b"/>
            <a:pathLst>
              <a:path w="2577685" h="190500">
                <a:moveTo>
                  <a:pt x="0" y="0"/>
                </a:moveTo>
                <a:lnTo>
                  <a:pt x="2577685" y="0"/>
                </a:lnTo>
                <a:lnTo>
                  <a:pt x="2577685" y="190500"/>
                </a:lnTo>
                <a:lnTo>
                  <a:pt x="0" y="190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8467533"/>
            <a:ext cx="10509034" cy="523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1"/>
              </a:lnSpc>
            </a:pPr>
            <a:r>
              <a:rPr lang="en-US" sz="3001">
                <a:solidFill>
                  <a:srgbClr val="000000"/>
                </a:solidFill>
                <a:latin typeface="Open Sauce Light"/>
              </a:rPr>
              <a:t>Siri 1 - Pengenalan &amp; Penetapan Matlamat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324737"/>
            <a:ext cx="10509034" cy="1843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128"/>
              </a:lnSpc>
              <a:spcBef>
                <a:spcPct val="0"/>
              </a:spcBef>
            </a:pPr>
            <a:r>
              <a:rPr lang="en-US" sz="6600" spc="-66" dirty="0">
                <a:solidFill>
                  <a:srgbClr val="FFB923"/>
                </a:solidFill>
                <a:latin typeface="Open Sauce Bold"/>
              </a:rPr>
              <a:t>Reconditioning &amp; Rehabilitation 2023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370830"/>
            <a:ext cx="10509034" cy="769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940"/>
              </a:lnSpc>
              <a:spcBef>
                <a:spcPct val="0"/>
              </a:spcBef>
            </a:pPr>
            <a:r>
              <a:rPr lang="en-US" sz="5500" spc="-55">
                <a:solidFill>
                  <a:srgbClr val="000000"/>
                </a:solidFill>
                <a:latin typeface="Open Sauce Bold"/>
              </a:rPr>
              <a:t>Elemen Pemakanan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67105" y="1686513"/>
            <a:ext cx="7792195" cy="1412448"/>
            <a:chOff x="0" y="0"/>
            <a:chExt cx="8210249" cy="14882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10248" cy="1488226"/>
            </a:xfrm>
            <a:custGeom>
              <a:avLst/>
              <a:gdLst/>
              <a:ahLst/>
              <a:cxnLst/>
              <a:rect l="l" t="t" r="r" b="b"/>
              <a:pathLst>
                <a:path w="8210248" h="1488226">
                  <a:moveTo>
                    <a:pt x="0" y="0"/>
                  </a:moveTo>
                  <a:lnTo>
                    <a:pt x="0" y="1488226"/>
                  </a:lnTo>
                  <a:lnTo>
                    <a:pt x="8210248" y="1488226"/>
                  </a:lnTo>
                  <a:lnTo>
                    <a:pt x="8210248" y="0"/>
                  </a:lnTo>
                  <a:lnTo>
                    <a:pt x="0" y="0"/>
                  </a:lnTo>
                  <a:close/>
                  <a:moveTo>
                    <a:pt x="8149289" y="1427266"/>
                  </a:moveTo>
                  <a:lnTo>
                    <a:pt x="59690" y="1427266"/>
                  </a:lnTo>
                  <a:lnTo>
                    <a:pt x="59690" y="59690"/>
                  </a:lnTo>
                  <a:lnTo>
                    <a:pt x="8149289" y="59690"/>
                  </a:lnTo>
                  <a:lnTo>
                    <a:pt x="8149289" y="1427266"/>
                  </a:lnTo>
                  <a:close/>
                </a:path>
              </a:pathLst>
            </a:custGeom>
            <a:solidFill>
              <a:srgbClr val="E86A0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383949" y="2100094"/>
            <a:ext cx="5958507" cy="52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E86A0F"/>
                </a:solidFill>
                <a:latin typeface="Assistant Regular"/>
              </a:rPr>
              <a:t>Pengenalan &amp; Penetapan Matlamat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9467105" y="3146585"/>
            <a:ext cx="7792195" cy="1412448"/>
            <a:chOff x="0" y="0"/>
            <a:chExt cx="8210249" cy="14882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10248" cy="1488226"/>
            </a:xfrm>
            <a:custGeom>
              <a:avLst/>
              <a:gdLst/>
              <a:ahLst/>
              <a:cxnLst/>
              <a:rect l="l" t="t" r="r" b="b"/>
              <a:pathLst>
                <a:path w="8210248" h="1488226">
                  <a:moveTo>
                    <a:pt x="0" y="0"/>
                  </a:moveTo>
                  <a:lnTo>
                    <a:pt x="0" y="1488226"/>
                  </a:lnTo>
                  <a:lnTo>
                    <a:pt x="8210248" y="1488226"/>
                  </a:lnTo>
                  <a:lnTo>
                    <a:pt x="8210248" y="0"/>
                  </a:lnTo>
                  <a:lnTo>
                    <a:pt x="0" y="0"/>
                  </a:lnTo>
                  <a:close/>
                  <a:moveTo>
                    <a:pt x="8149289" y="1427266"/>
                  </a:moveTo>
                  <a:lnTo>
                    <a:pt x="59690" y="1427266"/>
                  </a:lnTo>
                  <a:lnTo>
                    <a:pt x="59690" y="59690"/>
                  </a:lnTo>
                  <a:lnTo>
                    <a:pt x="8149289" y="59690"/>
                  </a:lnTo>
                  <a:lnTo>
                    <a:pt x="8149289" y="1427266"/>
                  </a:lnTo>
                  <a:close/>
                </a:path>
              </a:pathLst>
            </a:custGeom>
            <a:solidFill>
              <a:srgbClr val="E86A0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383949" y="3560167"/>
            <a:ext cx="5958507" cy="52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E86A0F"/>
                </a:solidFill>
                <a:latin typeface="Assistant Regular"/>
              </a:rPr>
              <a:t>Konsep Lean3F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467105" y="4625708"/>
            <a:ext cx="7792195" cy="1412448"/>
            <a:chOff x="0" y="0"/>
            <a:chExt cx="8210249" cy="148822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210248" cy="1488226"/>
            </a:xfrm>
            <a:custGeom>
              <a:avLst/>
              <a:gdLst/>
              <a:ahLst/>
              <a:cxnLst/>
              <a:rect l="l" t="t" r="r" b="b"/>
              <a:pathLst>
                <a:path w="8210248" h="1488226">
                  <a:moveTo>
                    <a:pt x="0" y="0"/>
                  </a:moveTo>
                  <a:lnTo>
                    <a:pt x="0" y="1488226"/>
                  </a:lnTo>
                  <a:lnTo>
                    <a:pt x="8210248" y="1488226"/>
                  </a:lnTo>
                  <a:lnTo>
                    <a:pt x="8210248" y="0"/>
                  </a:lnTo>
                  <a:lnTo>
                    <a:pt x="0" y="0"/>
                  </a:lnTo>
                  <a:close/>
                  <a:moveTo>
                    <a:pt x="8149289" y="1427266"/>
                  </a:moveTo>
                  <a:lnTo>
                    <a:pt x="59690" y="1427266"/>
                  </a:lnTo>
                  <a:lnTo>
                    <a:pt x="59690" y="59690"/>
                  </a:lnTo>
                  <a:lnTo>
                    <a:pt x="8149289" y="59690"/>
                  </a:lnTo>
                  <a:lnTo>
                    <a:pt x="8149289" y="1427266"/>
                  </a:lnTo>
                  <a:close/>
                </a:path>
              </a:pathLst>
            </a:custGeom>
            <a:solidFill>
              <a:srgbClr val="E86A0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383949" y="5039289"/>
            <a:ext cx="5958507" cy="52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E86A0F"/>
                </a:solidFill>
                <a:latin typeface="Assistant Regular"/>
              </a:rPr>
              <a:t>Adakah Saya di Trek yang Betul?</a:t>
            </a:r>
          </a:p>
        </p:txBody>
      </p:sp>
      <p:sp>
        <p:nvSpPr>
          <p:cNvPr id="11" name="Freeform 11"/>
          <p:cNvSpPr/>
          <p:nvPr/>
        </p:nvSpPr>
        <p:spPr>
          <a:xfrm>
            <a:off x="1307879" y="0"/>
            <a:ext cx="7294418" cy="10287000"/>
          </a:xfrm>
          <a:custGeom>
            <a:avLst/>
            <a:gdLst/>
            <a:ahLst/>
            <a:cxnLst/>
            <a:rect l="l" t="t" r="r" b="b"/>
            <a:pathLst>
              <a:path w="7294418" h="10287000">
                <a:moveTo>
                  <a:pt x="0" y="0"/>
                </a:moveTo>
                <a:lnTo>
                  <a:pt x="7294418" y="0"/>
                </a:lnTo>
                <a:lnTo>
                  <a:pt x="729441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-282503" y="-262325"/>
            <a:ext cx="6255692" cy="2471123"/>
          </a:xfrm>
          <a:prstGeom prst="rect">
            <a:avLst/>
          </a:prstGeom>
          <a:solidFill>
            <a:srgbClr val="FFB923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505841" y="1516473"/>
            <a:ext cx="3683484" cy="272222"/>
          </a:xfrm>
          <a:custGeom>
            <a:avLst/>
            <a:gdLst/>
            <a:ahLst/>
            <a:cxnLst/>
            <a:rect l="l" t="t" r="r" b="b"/>
            <a:pathLst>
              <a:path w="3683484" h="272222">
                <a:moveTo>
                  <a:pt x="0" y="0"/>
                </a:moveTo>
                <a:lnTo>
                  <a:pt x="3683484" y="0"/>
                </a:lnTo>
                <a:lnTo>
                  <a:pt x="3683484" y="272223"/>
                </a:lnTo>
                <a:lnTo>
                  <a:pt x="0" y="2722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505841" y="494740"/>
            <a:ext cx="8096456" cy="868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710"/>
              </a:lnSpc>
              <a:spcBef>
                <a:spcPct val="0"/>
              </a:spcBef>
            </a:pPr>
            <a:r>
              <a:rPr lang="en-US" sz="6100">
                <a:solidFill>
                  <a:srgbClr val="FFFFFF"/>
                </a:solidFill>
                <a:latin typeface="Open Sauce SemiBold Bold"/>
              </a:rPr>
              <a:t>Modul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6948170" y="9583474"/>
            <a:ext cx="463530" cy="366109"/>
            <a:chOff x="0" y="0"/>
            <a:chExt cx="618041" cy="488145"/>
          </a:xfrm>
        </p:grpSpPr>
        <p:sp>
          <p:nvSpPr>
            <p:cNvPr id="16" name="AutoShape 16"/>
            <p:cNvSpPr/>
            <p:nvPr/>
          </p:nvSpPr>
          <p:spPr>
            <a:xfrm>
              <a:off x="0" y="0"/>
              <a:ext cx="618041" cy="488145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23377" y="76597"/>
              <a:ext cx="371287" cy="325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72"/>
                </a:lnSpc>
                <a:spcBef>
                  <a:spcPct val="0"/>
                </a:spcBef>
              </a:pPr>
              <a:r>
                <a:rPr lang="en-US" sz="1594" spc="63">
                  <a:solidFill>
                    <a:srgbClr val="000000"/>
                  </a:solidFill>
                  <a:latin typeface="Clear Sans Regular Bold"/>
                </a:rPr>
                <a:t>2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7237" b="-65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-282503" y="-262325"/>
            <a:ext cx="9982431" cy="2471123"/>
          </a:xfrm>
          <a:prstGeom prst="rect">
            <a:avLst/>
          </a:prstGeom>
          <a:solidFill>
            <a:srgbClr val="FFB923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05841" y="1516473"/>
            <a:ext cx="3683484" cy="272222"/>
          </a:xfrm>
          <a:custGeom>
            <a:avLst/>
            <a:gdLst/>
            <a:ahLst/>
            <a:cxnLst/>
            <a:rect l="l" t="t" r="r" b="b"/>
            <a:pathLst>
              <a:path w="3683484" h="272222">
                <a:moveTo>
                  <a:pt x="0" y="0"/>
                </a:moveTo>
                <a:lnTo>
                  <a:pt x="3683484" y="0"/>
                </a:lnTo>
                <a:lnTo>
                  <a:pt x="3683484" y="272223"/>
                </a:lnTo>
                <a:lnTo>
                  <a:pt x="0" y="272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505841" y="494740"/>
            <a:ext cx="9194087" cy="868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710"/>
              </a:lnSpc>
              <a:spcBef>
                <a:spcPct val="0"/>
              </a:spcBef>
            </a:pPr>
            <a:r>
              <a:rPr lang="en-US" sz="6100">
                <a:solidFill>
                  <a:srgbClr val="FFFFFF"/>
                </a:solidFill>
                <a:latin typeface="Open Sauce SemiBold Bold"/>
              </a:rPr>
              <a:t>Penetapan Matlamat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503" y="-262325"/>
            <a:ext cx="9982431" cy="2471123"/>
          </a:xfrm>
          <a:prstGeom prst="rect">
            <a:avLst/>
          </a:prstGeom>
          <a:solidFill>
            <a:srgbClr val="FFB923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5841" y="1516473"/>
            <a:ext cx="3683484" cy="272222"/>
          </a:xfrm>
          <a:custGeom>
            <a:avLst/>
            <a:gdLst/>
            <a:ahLst/>
            <a:cxnLst/>
            <a:rect l="l" t="t" r="r" b="b"/>
            <a:pathLst>
              <a:path w="3683484" h="272222">
                <a:moveTo>
                  <a:pt x="0" y="0"/>
                </a:moveTo>
                <a:lnTo>
                  <a:pt x="3683484" y="0"/>
                </a:lnTo>
                <a:lnTo>
                  <a:pt x="3683484" y="272223"/>
                </a:lnTo>
                <a:lnTo>
                  <a:pt x="0" y="272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9699928" y="1363122"/>
            <a:ext cx="9034598" cy="0"/>
          </a:xfrm>
          <a:prstGeom prst="line">
            <a:avLst/>
          </a:prstGeom>
          <a:ln w="9525" cap="rnd">
            <a:solidFill>
              <a:srgbClr val="000000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6948170" y="9583474"/>
            <a:ext cx="463530" cy="366109"/>
            <a:chOff x="0" y="0"/>
            <a:chExt cx="618041" cy="488145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618041" cy="488145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3377" y="76597"/>
              <a:ext cx="371287" cy="325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72"/>
                </a:lnSpc>
                <a:spcBef>
                  <a:spcPct val="0"/>
                </a:spcBef>
              </a:pPr>
              <a:r>
                <a:rPr lang="en-US" sz="1594" spc="63">
                  <a:solidFill>
                    <a:srgbClr val="000000"/>
                  </a:solidFill>
                  <a:latin typeface="Clear Sans Regular"/>
                </a:rPr>
                <a:t>4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4662923" y="2391852"/>
            <a:ext cx="10074009" cy="7557730"/>
          </a:xfrm>
          <a:custGeom>
            <a:avLst/>
            <a:gdLst/>
            <a:ahLst/>
            <a:cxnLst/>
            <a:rect l="l" t="t" r="r" b="b"/>
            <a:pathLst>
              <a:path w="10074009" h="7557730">
                <a:moveTo>
                  <a:pt x="0" y="0"/>
                </a:moveTo>
                <a:lnTo>
                  <a:pt x="10074009" y="0"/>
                </a:lnTo>
                <a:lnTo>
                  <a:pt x="10074009" y="7557730"/>
                </a:lnTo>
                <a:lnTo>
                  <a:pt x="0" y="75577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505841" y="494740"/>
            <a:ext cx="9194087" cy="868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710"/>
              </a:lnSpc>
              <a:spcBef>
                <a:spcPct val="0"/>
              </a:spcBef>
            </a:pPr>
            <a:r>
              <a:rPr lang="en-US" sz="6100">
                <a:solidFill>
                  <a:srgbClr val="FFFFFF"/>
                </a:solidFill>
                <a:latin typeface="Open Sauce SemiBold Bold"/>
              </a:rPr>
              <a:t>Penetapan Matlamat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46240" y="593059"/>
            <a:ext cx="6865460" cy="29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uce"/>
              </a:rPr>
              <a:t>R&amp;R 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503" y="-262325"/>
            <a:ext cx="9982431" cy="2471123"/>
          </a:xfrm>
          <a:prstGeom prst="rect">
            <a:avLst/>
          </a:prstGeom>
          <a:solidFill>
            <a:srgbClr val="FFB923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5841" y="1516473"/>
            <a:ext cx="3683484" cy="272222"/>
          </a:xfrm>
          <a:custGeom>
            <a:avLst/>
            <a:gdLst/>
            <a:ahLst/>
            <a:cxnLst/>
            <a:rect l="l" t="t" r="r" b="b"/>
            <a:pathLst>
              <a:path w="3683484" h="272222">
                <a:moveTo>
                  <a:pt x="0" y="0"/>
                </a:moveTo>
                <a:lnTo>
                  <a:pt x="3683484" y="0"/>
                </a:lnTo>
                <a:lnTo>
                  <a:pt x="3683484" y="272223"/>
                </a:lnTo>
                <a:lnTo>
                  <a:pt x="0" y="272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9699928" y="1363122"/>
            <a:ext cx="9034598" cy="0"/>
          </a:xfrm>
          <a:prstGeom prst="line">
            <a:avLst/>
          </a:prstGeom>
          <a:ln w="9525" cap="rnd">
            <a:solidFill>
              <a:srgbClr val="000000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6948170" y="9583474"/>
            <a:ext cx="463530" cy="366109"/>
            <a:chOff x="0" y="0"/>
            <a:chExt cx="618041" cy="488145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618041" cy="488145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3377" y="76597"/>
              <a:ext cx="371287" cy="325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72"/>
                </a:lnSpc>
                <a:spcBef>
                  <a:spcPct val="0"/>
                </a:spcBef>
              </a:pPr>
              <a:r>
                <a:rPr lang="en-US" sz="1594" spc="63">
                  <a:solidFill>
                    <a:srgbClr val="000000"/>
                  </a:solidFill>
                  <a:latin typeface="Clear Sans Regular Bold"/>
                </a:rPr>
                <a:t>5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593509" y="3146016"/>
            <a:ext cx="13452784" cy="6259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24"/>
              </a:lnSpc>
            </a:pPr>
            <a:r>
              <a:rPr lang="en-US" sz="5320">
                <a:solidFill>
                  <a:srgbClr val="CB3540"/>
                </a:solidFill>
                <a:latin typeface="Open Sans Light Bold"/>
              </a:rPr>
              <a:t>Alhamdulillah,</a:t>
            </a:r>
          </a:p>
          <a:p>
            <a:pPr>
              <a:lnSpc>
                <a:spcPts val="6224"/>
              </a:lnSpc>
            </a:pPr>
            <a:endParaRPr lang="en-US" sz="5320">
              <a:solidFill>
                <a:srgbClr val="CB3540"/>
              </a:solidFill>
              <a:latin typeface="Open Sans Light Bold"/>
            </a:endParaRPr>
          </a:p>
          <a:p>
            <a:pPr>
              <a:lnSpc>
                <a:spcPts val="6224"/>
              </a:lnSpc>
            </a:pPr>
            <a:r>
              <a:rPr lang="en-US" sz="5320">
                <a:solidFill>
                  <a:srgbClr val="000000"/>
                </a:solidFill>
                <a:latin typeface="Open Sans Light"/>
              </a:rPr>
              <a:t>Saya </a:t>
            </a:r>
            <a:r>
              <a:rPr lang="en-US" sz="5320">
                <a:solidFill>
                  <a:srgbClr val="CB3540"/>
                </a:solidFill>
                <a:latin typeface="Open Sans Light Bold"/>
              </a:rPr>
              <a:t>bersyukur </a:t>
            </a:r>
            <a:r>
              <a:rPr lang="en-US" sz="5320">
                <a:solidFill>
                  <a:srgbClr val="000000"/>
                </a:solidFill>
                <a:latin typeface="Open Sans Light"/>
              </a:rPr>
              <a:t>kepada Allah swt kerana saya </a:t>
            </a:r>
            <a:r>
              <a:rPr lang="en-US" sz="5320">
                <a:solidFill>
                  <a:srgbClr val="CB3540"/>
                </a:solidFill>
                <a:latin typeface="Open Sans Light Bold"/>
              </a:rPr>
              <a:t>telah </a:t>
            </a:r>
            <a:r>
              <a:rPr lang="en-US" sz="5320">
                <a:solidFill>
                  <a:srgbClr val="000000"/>
                </a:solidFill>
                <a:latin typeface="Open Sans Light"/>
              </a:rPr>
              <a:t>berjaya </a:t>
            </a:r>
            <a:r>
              <a:rPr lang="en-US" sz="5320">
                <a:solidFill>
                  <a:srgbClr val="CB3540"/>
                </a:solidFill>
                <a:latin typeface="Open Sans Light Bold"/>
              </a:rPr>
              <a:t>menurunkan lemak</a:t>
            </a:r>
            <a:r>
              <a:rPr lang="en-US" sz="5320">
                <a:solidFill>
                  <a:srgbClr val="000000"/>
                </a:solidFill>
                <a:latin typeface="Open Sans Light"/>
              </a:rPr>
              <a:t> tubuh saya dari </a:t>
            </a:r>
            <a:r>
              <a:rPr lang="en-US" sz="5320">
                <a:solidFill>
                  <a:srgbClr val="CB3540"/>
                </a:solidFill>
                <a:latin typeface="Open Sans Light Bold"/>
              </a:rPr>
              <a:t>30% kepada 25%</a:t>
            </a:r>
            <a:r>
              <a:rPr lang="en-US" sz="5320">
                <a:solidFill>
                  <a:srgbClr val="000000"/>
                </a:solidFill>
                <a:latin typeface="Open Sans Light"/>
              </a:rPr>
              <a:t> pada </a:t>
            </a:r>
            <a:r>
              <a:rPr lang="en-US" sz="5320">
                <a:solidFill>
                  <a:srgbClr val="CB3540"/>
                </a:solidFill>
                <a:latin typeface="Open Sans Light Bold"/>
              </a:rPr>
              <a:t>Dis 2023</a:t>
            </a:r>
            <a:r>
              <a:rPr lang="en-US" sz="5320">
                <a:solidFill>
                  <a:srgbClr val="000000"/>
                </a:solidFill>
                <a:latin typeface="Open Sans Light"/>
              </a:rPr>
              <a:t> dalam keadaan saya sihat tiada komplikasi</a:t>
            </a:r>
          </a:p>
          <a:p>
            <a:pPr>
              <a:lnSpc>
                <a:spcPts val="6224"/>
              </a:lnSpc>
            </a:pPr>
            <a:endParaRPr lang="en-US" sz="532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05841" y="494740"/>
            <a:ext cx="9194087" cy="868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710"/>
              </a:lnSpc>
              <a:spcBef>
                <a:spcPct val="0"/>
              </a:spcBef>
            </a:pPr>
            <a:r>
              <a:rPr lang="en-US" sz="6100">
                <a:solidFill>
                  <a:srgbClr val="FFFFFF"/>
                </a:solidFill>
                <a:latin typeface="Open Sauce SemiBold Bold"/>
              </a:rPr>
              <a:t>Penetapan Matlamat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46240" y="593059"/>
            <a:ext cx="6865460" cy="29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uce"/>
              </a:rPr>
              <a:t>R&amp;R 23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28284" y="1568581"/>
            <a:ext cx="7701372" cy="44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3"/>
              </a:lnSpc>
            </a:pPr>
            <a:r>
              <a:rPr lang="en-US" sz="3045">
                <a:solidFill>
                  <a:srgbClr val="000000"/>
                </a:solidFill>
                <a:latin typeface="Open Sans Light Bold"/>
              </a:rPr>
              <a:t>Lemak tubuh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503" y="-262325"/>
            <a:ext cx="9982431" cy="2471123"/>
          </a:xfrm>
          <a:prstGeom prst="rect">
            <a:avLst/>
          </a:prstGeom>
          <a:solidFill>
            <a:srgbClr val="FFB923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5841" y="1516473"/>
            <a:ext cx="3683484" cy="272222"/>
          </a:xfrm>
          <a:custGeom>
            <a:avLst/>
            <a:gdLst/>
            <a:ahLst/>
            <a:cxnLst/>
            <a:rect l="l" t="t" r="r" b="b"/>
            <a:pathLst>
              <a:path w="3683484" h="272222">
                <a:moveTo>
                  <a:pt x="0" y="0"/>
                </a:moveTo>
                <a:lnTo>
                  <a:pt x="3683484" y="0"/>
                </a:lnTo>
                <a:lnTo>
                  <a:pt x="3683484" y="272223"/>
                </a:lnTo>
                <a:lnTo>
                  <a:pt x="0" y="272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9699928" y="1363122"/>
            <a:ext cx="9034598" cy="0"/>
          </a:xfrm>
          <a:prstGeom prst="line">
            <a:avLst/>
          </a:prstGeom>
          <a:ln w="9525" cap="rnd">
            <a:solidFill>
              <a:srgbClr val="000000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6948170" y="9583474"/>
            <a:ext cx="463530" cy="366109"/>
            <a:chOff x="0" y="0"/>
            <a:chExt cx="618041" cy="488145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618041" cy="488145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3377" y="76597"/>
              <a:ext cx="371287" cy="325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72"/>
                </a:lnSpc>
                <a:spcBef>
                  <a:spcPct val="0"/>
                </a:spcBef>
              </a:pPr>
              <a:r>
                <a:rPr lang="en-US" sz="1594" spc="63">
                  <a:solidFill>
                    <a:srgbClr val="000000"/>
                  </a:solidFill>
                  <a:latin typeface="Clear Sans Regular Bold"/>
                </a:rPr>
                <a:t>6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593509" y="3146016"/>
            <a:ext cx="13452784" cy="6259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24"/>
              </a:lnSpc>
            </a:pPr>
            <a:r>
              <a:rPr lang="en-US" sz="5320">
                <a:solidFill>
                  <a:srgbClr val="CB3540"/>
                </a:solidFill>
                <a:latin typeface="Open Sans Light Bold"/>
              </a:rPr>
              <a:t>Alhamdulillah</a:t>
            </a:r>
            <a:r>
              <a:rPr lang="en-US" sz="5320">
                <a:solidFill>
                  <a:srgbClr val="000000"/>
                </a:solidFill>
                <a:latin typeface="Open Sans Light"/>
              </a:rPr>
              <a:t>,</a:t>
            </a:r>
          </a:p>
          <a:p>
            <a:pPr>
              <a:lnSpc>
                <a:spcPts val="6224"/>
              </a:lnSpc>
            </a:pPr>
            <a:endParaRPr lang="en-US" sz="5320">
              <a:solidFill>
                <a:srgbClr val="000000"/>
              </a:solidFill>
              <a:latin typeface="Open Sans Light"/>
            </a:endParaRPr>
          </a:p>
          <a:p>
            <a:pPr>
              <a:lnSpc>
                <a:spcPts val="6224"/>
              </a:lnSpc>
            </a:pPr>
            <a:r>
              <a:rPr lang="en-US" sz="5320">
                <a:solidFill>
                  <a:srgbClr val="000000"/>
                </a:solidFill>
                <a:latin typeface="Open Sans Light"/>
              </a:rPr>
              <a:t>Saya </a:t>
            </a:r>
            <a:r>
              <a:rPr lang="en-US" sz="5320">
                <a:solidFill>
                  <a:srgbClr val="CB3540"/>
                </a:solidFill>
                <a:latin typeface="Open Sans Light Bold"/>
              </a:rPr>
              <a:t>bersyukur </a:t>
            </a:r>
            <a:r>
              <a:rPr lang="en-US" sz="5320">
                <a:solidFill>
                  <a:srgbClr val="000000"/>
                </a:solidFill>
                <a:latin typeface="Open Sans Light"/>
              </a:rPr>
              <a:t>kepada Allah swt kerana saya </a:t>
            </a:r>
            <a:r>
              <a:rPr lang="en-US" sz="5320">
                <a:solidFill>
                  <a:srgbClr val="CB3540"/>
                </a:solidFill>
                <a:latin typeface="Open Sans Light Bold"/>
              </a:rPr>
              <a:t>telah </a:t>
            </a:r>
            <a:r>
              <a:rPr lang="en-US" sz="5320">
                <a:solidFill>
                  <a:srgbClr val="000000"/>
                </a:solidFill>
                <a:latin typeface="Open Sans Light"/>
              </a:rPr>
              <a:t>berjaya </a:t>
            </a:r>
            <a:r>
              <a:rPr lang="en-US" sz="5320">
                <a:solidFill>
                  <a:srgbClr val="CB3540"/>
                </a:solidFill>
                <a:latin typeface="Open Sans Light Bold"/>
              </a:rPr>
              <a:t>menurunkan berat</a:t>
            </a:r>
            <a:r>
              <a:rPr lang="en-US" sz="5320">
                <a:solidFill>
                  <a:srgbClr val="000000"/>
                </a:solidFill>
                <a:latin typeface="Open Sans Light"/>
              </a:rPr>
              <a:t> badan saya dari </a:t>
            </a:r>
            <a:r>
              <a:rPr lang="en-US" sz="5320">
                <a:solidFill>
                  <a:srgbClr val="CB3540"/>
                </a:solidFill>
                <a:latin typeface="Open Sans Light Bold"/>
              </a:rPr>
              <a:t>100kg kepada 96kg</a:t>
            </a:r>
            <a:r>
              <a:rPr lang="en-US" sz="5320">
                <a:solidFill>
                  <a:srgbClr val="000000"/>
                </a:solidFill>
                <a:latin typeface="Open Sans Light"/>
              </a:rPr>
              <a:t> pada </a:t>
            </a:r>
            <a:r>
              <a:rPr lang="en-US" sz="5320">
                <a:solidFill>
                  <a:srgbClr val="CB3540"/>
                </a:solidFill>
                <a:latin typeface="Open Sans Light Bold"/>
              </a:rPr>
              <a:t>Dis 2023</a:t>
            </a:r>
            <a:r>
              <a:rPr lang="en-US" sz="5320">
                <a:solidFill>
                  <a:srgbClr val="000000"/>
                </a:solidFill>
                <a:latin typeface="Open Sans Light"/>
              </a:rPr>
              <a:t> dalam keadaan saya sihat tiada komplikasi</a:t>
            </a:r>
          </a:p>
          <a:p>
            <a:pPr>
              <a:lnSpc>
                <a:spcPts val="6224"/>
              </a:lnSpc>
            </a:pPr>
            <a:endParaRPr lang="en-US" sz="532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05841" y="494740"/>
            <a:ext cx="9194087" cy="868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710"/>
              </a:lnSpc>
              <a:spcBef>
                <a:spcPct val="0"/>
              </a:spcBef>
            </a:pPr>
            <a:r>
              <a:rPr lang="en-US" sz="6100">
                <a:solidFill>
                  <a:srgbClr val="FFFFFF"/>
                </a:solidFill>
                <a:latin typeface="Open Sauce SemiBold Bold"/>
              </a:rPr>
              <a:t>Penetapan Matlamat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46240" y="593059"/>
            <a:ext cx="6865460" cy="29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uce"/>
              </a:rPr>
              <a:t>R&amp;R 23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28284" y="1568581"/>
            <a:ext cx="7701372" cy="44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3"/>
              </a:lnSpc>
            </a:pPr>
            <a:r>
              <a:rPr lang="en-US" sz="3045">
                <a:solidFill>
                  <a:srgbClr val="000000"/>
                </a:solidFill>
                <a:latin typeface="Open Sans Light Bold"/>
              </a:rPr>
              <a:t>Berat badan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503" y="-262325"/>
            <a:ext cx="9540600" cy="2471123"/>
          </a:xfrm>
          <a:prstGeom prst="rect">
            <a:avLst/>
          </a:prstGeom>
          <a:solidFill>
            <a:srgbClr val="FFB923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5841" y="1516473"/>
            <a:ext cx="3683484" cy="272222"/>
          </a:xfrm>
          <a:custGeom>
            <a:avLst/>
            <a:gdLst/>
            <a:ahLst/>
            <a:cxnLst/>
            <a:rect l="l" t="t" r="r" b="b"/>
            <a:pathLst>
              <a:path w="3683484" h="272222">
                <a:moveTo>
                  <a:pt x="0" y="0"/>
                </a:moveTo>
                <a:lnTo>
                  <a:pt x="3683484" y="0"/>
                </a:lnTo>
                <a:lnTo>
                  <a:pt x="3683484" y="272223"/>
                </a:lnTo>
                <a:lnTo>
                  <a:pt x="0" y="272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9253402" y="1367548"/>
            <a:ext cx="9034598" cy="0"/>
          </a:xfrm>
          <a:prstGeom prst="line">
            <a:avLst/>
          </a:prstGeom>
          <a:ln w="9525" cap="rnd">
            <a:solidFill>
              <a:srgbClr val="000000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6948170" y="9583474"/>
            <a:ext cx="463530" cy="366109"/>
            <a:chOff x="0" y="0"/>
            <a:chExt cx="618041" cy="488145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618041" cy="488145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3377" y="76597"/>
              <a:ext cx="371287" cy="325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72"/>
                </a:lnSpc>
                <a:spcBef>
                  <a:spcPct val="0"/>
                </a:spcBef>
              </a:pPr>
              <a:r>
                <a:rPr lang="en-US" sz="1594" spc="63">
                  <a:solidFill>
                    <a:srgbClr val="000000"/>
                  </a:solidFill>
                  <a:latin typeface="Clear Sans Regular Bold"/>
                </a:rPr>
                <a:t>7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9253402" y="1516473"/>
            <a:ext cx="7865331" cy="9887120"/>
          </a:xfrm>
          <a:custGeom>
            <a:avLst/>
            <a:gdLst/>
            <a:ahLst/>
            <a:cxnLst/>
            <a:rect l="l" t="t" r="r" b="b"/>
            <a:pathLst>
              <a:path w="7865331" h="9887120">
                <a:moveTo>
                  <a:pt x="0" y="0"/>
                </a:moveTo>
                <a:lnTo>
                  <a:pt x="7865332" y="0"/>
                </a:lnTo>
                <a:lnTo>
                  <a:pt x="7865332" y="9887120"/>
                </a:lnTo>
                <a:lnTo>
                  <a:pt x="0" y="98871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04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505841" y="494740"/>
            <a:ext cx="9194087" cy="868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710"/>
              </a:lnSpc>
              <a:spcBef>
                <a:spcPct val="0"/>
              </a:spcBef>
            </a:pPr>
            <a:r>
              <a:rPr lang="en-US" sz="6100">
                <a:solidFill>
                  <a:srgbClr val="FFFFFF"/>
                </a:solidFill>
                <a:latin typeface="Open Sauce SemiBold Bold"/>
              </a:rPr>
              <a:t>Penetapan Matlamat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46240" y="593059"/>
            <a:ext cx="6865460" cy="29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uce"/>
              </a:rPr>
              <a:t>R&amp;R 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503" y="-262325"/>
            <a:ext cx="9982431" cy="2471123"/>
          </a:xfrm>
          <a:prstGeom prst="rect">
            <a:avLst/>
          </a:prstGeom>
          <a:solidFill>
            <a:srgbClr val="FFB923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5841" y="1516473"/>
            <a:ext cx="3683484" cy="272222"/>
          </a:xfrm>
          <a:custGeom>
            <a:avLst/>
            <a:gdLst/>
            <a:ahLst/>
            <a:cxnLst/>
            <a:rect l="l" t="t" r="r" b="b"/>
            <a:pathLst>
              <a:path w="3683484" h="272222">
                <a:moveTo>
                  <a:pt x="0" y="0"/>
                </a:moveTo>
                <a:lnTo>
                  <a:pt x="3683484" y="0"/>
                </a:lnTo>
                <a:lnTo>
                  <a:pt x="3683484" y="272223"/>
                </a:lnTo>
                <a:lnTo>
                  <a:pt x="0" y="272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9699928" y="1363122"/>
            <a:ext cx="9034598" cy="0"/>
          </a:xfrm>
          <a:prstGeom prst="line">
            <a:avLst/>
          </a:prstGeom>
          <a:ln w="9525" cap="rnd">
            <a:solidFill>
              <a:srgbClr val="000000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6948170" y="9583474"/>
            <a:ext cx="463530" cy="366109"/>
            <a:chOff x="0" y="0"/>
            <a:chExt cx="618041" cy="488145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618041" cy="488145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3377" y="76597"/>
              <a:ext cx="371287" cy="325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72"/>
                </a:lnSpc>
                <a:spcBef>
                  <a:spcPct val="0"/>
                </a:spcBef>
              </a:pPr>
              <a:r>
                <a:rPr lang="en-US" sz="1594" spc="63">
                  <a:solidFill>
                    <a:srgbClr val="000000"/>
                  </a:solidFill>
                  <a:latin typeface="Clear Sans Regular Bold"/>
                </a:rPr>
                <a:t>8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4874169" y="3372031"/>
            <a:ext cx="3526226" cy="3526226"/>
          </a:xfrm>
          <a:custGeom>
            <a:avLst/>
            <a:gdLst/>
            <a:ahLst/>
            <a:cxnLst/>
            <a:rect l="l" t="t" r="r" b="b"/>
            <a:pathLst>
              <a:path w="3526226" h="3526226">
                <a:moveTo>
                  <a:pt x="0" y="0"/>
                </a:moveTo>
                <a:lnTo>
                  <a:pt x="3526226" y="0"/>
                </a:lnTo>
                <a:lnTo>
                  <a:pt x="3526226" y="3526226"/>
                </a:lnTo>
                <a:lnTo>
                  <a:pt x="0" y="35262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844780" y="3372031"/>
            <a:ext cx="3299646" cy="3542938"/>
          </a:xfrm>
          <a:custGeom>
            <a:avLst/>
            <a:gdLst/>
            <a:ahLst/>
            <a:cxnLst/>
            <a:rect l="l" t="t" r="r" b="b"/>
            <a:pathLst>
              <a:path w="3299646" h="3542938">
                <a:moveTo>
                  <a:pt x="0" y="0"/>
                </a:moveTo>
                <a:lnTo>
                  <a:pt x="3299646" y="0"/>
                </a:lnTo>
                <a:lnTo>
                  <a:pt x="3299646" y="3542938"/>
                </a:lnTo>
                <a:lnTo>
                  <a:pt x="0" y="35429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505841" y="494740"/>
            <a:ext cx="10419349" cy="868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710"/>
              </a:lnSpc>
              <a:spcBef>
                <a:spcPct val="0"/>
              </a:spcBef>
            </a:pPr>
            <a:r>
              <a:rPr lang="en-US" sz="6100">
                <a:solidFill>
                  <a:srgbClr val="FFFFFF"/>
                </a:solidFill>
                <a:latin typeface="Open Sauce SemiBold Bold"/>
              </a:rPr>
              <a:t>Saya pilih untuk sihat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46240" y="593059"/>
            <a:ext cx="6865460" cy="29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pen Sauce"/>
              </a:rPr>
              <a:t>R&amp;R 23</a:t>
            </a:r>
            <a:endParaRPr lang="en-US" sz="1800" dirty="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3619507" y="7595795"/>
            <a:ext cx="11779581" cy="1662505"/>
          </a:xfrm>
          <a:prstGeom prst="rect">
            <a:avLst/>
          </a:prstGeom>
          <a:solidFill>
            <a:srgbClr val="FFB923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918732" y="7832233"/>
            <a:ext cx="11141258" cy="1227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2"/>
              </a:lnSpc>
            </a:pPr>
            <a:r>
              <a:rPr lang="en-US" sz="4420">
                <a:solidFill>
                  <a:srgbClr val="FFFFFF"/>
                </a:solidFill>
                <a:latin typeface="Open Sauce SemiBold"/>
              </a:rPr>
              <a:t>Pilihan saya hari ini, penentu </a:t>
            </a:r>
          </a:p>
          <a:p>
            <a:pPr marL="0" lvl="0" indent="0" algn="ctr">
              <a:lnSpc>
                <a:spcPts val="4862"/>
              </a:lnSpc>
              <a:spcBef>
                <a:spcPct val="0"/>
              </a:spcBef>
            </a:pPr>
            <a:r>
              <a:rPr lang="en-US" sz="4420">
                <a:solidFill>
                  <a:srgbClr val="FFFFFF"/>
                </a:solidFill>
                <a:latin typeface="Open Sauce SemiBold"/>
              </a:rPr>
              <a:t>kesihatan saya di masa akan datang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708712" y="2717264"/>
            <a:ext cx="9601171" cy="44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3"/>
              </a:lnSpc>
            </a:pPr>
            <a:r>
              <a:rPr lang="en-US" sz="3045">
                <a:solidFill>
                  <a:srgbClr val="000000"/>
                </a:solidFill>
                <a:latin typeface="Open Sans Light Bold"/>
              </a:rPr>
              <a:t>Nasi kandar penuh atau nasi kandar separuh?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159</Words>
  <Application>Microsoft Macintosh PowerPoint</Application>
  <PresentationFormat>Custom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Open Sauce SemiBold</vt:lpstr>
      <vt:lpstr>Clear Sans Regular Bold</vt:lpstr>
      <vt:lpstr>Open Sans Light Bold</vt:lpstr>
      <vt:lpstr>Calibri</vt:lpstr>
      <vt:lpstr>Assistant Regular</vt:lpstr>
      <vt:lpstr>Open Sauce Light Bold</vt:lpstr>
      <vt:lpstr>Arial</vt:lpstr>
      <vt:lpstr>Open Sauce SemiBold Bold</vt:lpstr>
      <vt:lpstr>Clear Sans Regular</vt:lpstr>
      <vt:lpstr>Open Sauce Bold</vt:lpstr>
      <vt:lpstr>Open Sauce</vt:lpstr>
      <vt:lpstr>Open Sans Light</vt:lpstr>
      <vt:lpstr>Open Sauce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1-Pengenalan Diet R&amp;R</dc:title>
  <cp:lastModifiedBy>faridzal</cp:lastModifiedBy>
  <cp:revision>2</cp:revision>
  <dcterms:created xsi:type="dcterms:W3CDTF">2006-08-16T00:00:00Z</dcterms:created>
  <dcterms:modified xsi:type="dcterms:W3CDTF">2023-12-11T03:46:57Z</dcterms:modified>
  <dc:identifier>DAFxAmiZs-s</dc:identifier>
</cp:coreProperties>
</file>