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lear Sans Regular" panose="020B0503030202020304" pitchFamily="34" charset="0"/>
      <p:regular r:id="rId10"/>
    </p:embeddedFont>
    <p:embeddedFont>
      <p:font typeface="Clear Sans Regular Bold" panose="020B0603030202020304" pitchFamily="34" charset="0"/>
      <p:regular r:id="rId11"/>
    </p:embeddedFont>
    <p:embeddedFont>
      <p:font typeface="Open Sans Light" panose="020F0302020204030204" pitchFamily="34" charset="0"/>
      <p:regular r:id="rId12"/>
      <p:italic r:id="rId13"/>
    </p:embeddedFont>
    <p:embeddedFont>
      <p:font typeface="Open Sans Light Bold" panose="020B0806030504020204" pitchFamily="34" charset="0"/>
      <p:regular r:id="rId14"/>
      <p:bold r:id="rId15"/>
    </p:embeddedFont>
    <p:embeddedFont>
      <p:font typeface="Open Sauce" pitchFamily="2" charset="77"/>
      <p:regular r:id="rId16"/>
    </p:embeddedFont>
    <p:embeddedFont>
      <p:font typeface="Open Sauce Bold" pitchFamily="2" charset="77"/>
      <p:regular r:id="rId17"/>
      <p:bold r:id="rId18"/>
    </p:embeddedFont>
    <p:embeddedFont>
      <p:font typeface="Open Sauce Light" pitchFamily="2" charset="77"/>
      <p:regular r:id="rId19"/>
    </p:embeddedFont>
    <p:embeddedFont>
      <p:font typeface="Open Sauce Light Bold" pitchFamily="2" charset="77"/>
      <p:regular r:id="rId20"/>
    </p:embeddedFont>
    <p:embeddedFont>
      <p:font typeface="Open Sauce SemiBold Bold" pitchFamily="2" charset="77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540" r="-21352" b="-243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28700" y="4757275"/>
            <a:ext cx="5841760" cy="286646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994742" y="6241932"/>
            <a:ext cx="3909677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994742" y="6156207"/>
            <a:ext cx="2577685" cy="190500"/>
          </a:xfrm>
          <a:custGeom>
            <a:avLst/>
            <a:gdLst/>
            <a:ahLst/>
            <a:cxnLst/>
            <a:rect l="l" t="t" r="r" b="b"/>
            <a:pathLst>
              <a:path w="2577685" h="190500">
                <a:moveTo>
                  <a:pt x="0" y="0"/>
                </a:moveTo>
                <a:lnTo>
                  <a:pt x="2577685" y="0"/>
                </a:lnTo>
                <a:lnTo>
                  <a:pt x="2577685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8467533"/>
            <a:ext cx="10509034" cy="52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1"/>
              </a:lnSpc>
            </a:pPr>
            <a:r>
              <a:rPr lang="en-US" sz="3001">
                <a:solidFill>
                  <a:srgbClr val="000000"/>
                </a:solidFill>
                <a:latin typeface="Open Sauce Light"/>
              </a:rPr>
              <a:t>Siri 3 - Adakah Saya di Trek yang Betul?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324737"/>
            <a:ext cx="10509034" cy="184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128"/>
              </a:lnSpc>
              <a:spcBef>
                <a:spcPct val="0"/>
              </a:spcBef>
            </a:pPr>
            <a:r>
              <a:rPr lang="en-US" sz="6600" spc="-66" dirty="0">
                <a:solidFill>
                  <a:srgbClr val="FFB923"/>
                </a:solidFill>
                <a:latin typeface="Open Sauce Bold"/>
              </a:rPr>
              <a:t>Reconditioning &amp; Rehabilitation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370830"/>
            <a:ext cx="10509034" cy="76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940"/>
              </a:lnSpc>
              <a:spcBef>
                <a:spcPct val="0"/>
              </a:spcBef>
            </a:pPr>
            <a:r>
              <a:rPr lang="en-US" sz="5500" spc="-55">
                <a:solidFill>
                  <a:srgbClr val="000000"/>
                </a:solidFill>
                <a:latin typeface="Open Sauce Bold"/>
              </a:rPr>
              <a:t>Elemen Pemakanan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44369339-4860-0077-6440-4DE51E9E5F1D}"/>
              </a:ext>
            </a:extLst>
          </p:cNvPr>
          <p:cNvSpPr txBox="1"/>
          <p:nvPr/>
        </p:nvSpPr>
        <p:spPr>
          <a:xfrm>
            <a:off x="1473080" y="5320785"/>
            <a:ext cx="4953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 dirty="0">
                <a:solidFill>
                  <a:srgbClr val="000000"/>
                </a:solidFill>
                <a:latin typeface="Open Sauce Light Bold"/>
              </a:rPr>
              <a:t>&lt;&lt; </a:t>
            </a:r>
            <a:r>
              <a:rPr lang="en-US" sz="2700" dirty="0" err="1">
                <a:solidFill>
                  <a:srgbClr val="000000"/>
                </a:solidFill>
                <a:latin typeface="Open Sauce Light Bold"/>
              </a:rPr>
              <a:t>Penceramah</a:t>
            </a:r>
            <a:r>
              <a:rPr lang="en-US" sz="2700" dirty="0">
                <a:solidFill>
                  <a:srgbClr val="000000"/>
                </a:solidFill>
                <a:latin typeface="Open Sauce Light Bold"/>
              </a:rPr>
              <a:t>&gt;&gt;</a:t>
            </a:r>
          </a:p>
          <a:p>
            <a:pPr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Open Sauce Light Bold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endParaRPr lang="en-US" sz="2700" dirty="0">
              <a:solidFill>
                <a:srgbClr val="000000"/>
              </a:solidFill>
              <a:latin typeface="Open Sauce Light"/>
            </a:endParaRP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Open Sauce Light"/>
              </a:rPr>
              <a:t>&lt;&lt; </a:t>
            </a:r>
            <a:r>
              <a:rPr lang="en-US" sz="2700" dirty="0" err="1">
                <a:solidFill>
                  <a:srgbClr val="000000"/>
                </a:solidFill>
                <a:latin typeface="Open Sauce Light"/>
              </a:rPr>
              <a:t>Tempat</a:t>
            </a:r>
            <a:r>
              <a:rPr lang="en-US" sz="2700" dirty="0">
                <a:solidFill>
                  <a:srgbClr val="000000"/>
                </a:solidFill>
                <a:latin typeface="Open Sauce Light"/>
              </a:rPr>
              <a:t> &gt;&gt;</a:t>
            </a:r>
          </a:p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Open Sauce Light"/>
              </a:rPr>
              <a:t>&lt;&lt; Tarikh &gt;&gt;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4800693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930096">
            <a:off x="17933340" y="1780823"/>
            <a:ext cx="3108124" cy="2300012"/>
          </a:xfrm>
          <a:custGeom>
            <a:avLst/>
            <a:gdLst/>
            <a:ahLst/>
            <a:cxnLst/>
            <a:rect l="l" t="t" r="r" b="b"/>
            <a:pathLst>
              <a:path w="3108124" h="2300012">
                <a:moveTo>
                  <a:pt x="0" y="0"/>
                </a:moveTo>
                <a:lnTo>
                  <a:pt x="3108124" y="0"/>
                </a:lnTo>
                <a:lnTo>
                  <a:pt x="3108124" y="2300012"/>
                </a:lnTo>
                <a:lnTo>
                  <a:pt x="0" y="23000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47583" y="889430"/>
            <a:ext cx="14686118" cy="9060152"/>
            <a:chOff x="0" y="0"/>
            <a:chExt cx="19581491" cy="1208020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7069268"/>
              <a:ext cx="4849963" cy="1572968"/>
              <a:chOff x="0" y="0"/>
              <a:chExt cx="1230454" cy="39906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68054" y="7586612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000000"/>
                  </a:solidFill>
                  <a:latin typeface="Clear Sans Regular Bold"/>
                </a:rPr>
                <a:t>Carbohydrate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462552" y="5330110"/>
              <a:ext cx="4849963" cy="1572968"/>
              <a:chOff x="0" y="0"/>
              <a:chExt cx="1230454" cy="399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830606" y="5847453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000000"/>
                  </a:solidFill>
                  <a:latin typeface="Clear Sans Regular Bold"/>
                </a:rPr>
                <a:t>Protein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010466" y="3595228"/>
              <a:ext cx="4849963" cy="1572968"/>
              <a:chOff x="0" y="0"/>
              <a:chExt cx="1230454" cy="39906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378520" y="4112571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000000"/>
                  </a:solidFill>
                  <a:latin typeface="Clear Sans Regular Bold"/>
                </a:rPr>
                <a:t>Fat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5987430" y="5330110"/>
              <a:ext cx="2508730" cy="1016036"/>
            </a:xfrm>
            <a:custGeom>
              <a:avLst/>
              <a:gdLst/>
              <a:ahLst/>
              <a:cxnLst/>
              <a:rect l="l" t="t" r="r" b="b"/>
              <a:pathLst>
                <a:path w="2508730" h="1016036">
                  <a:moveTo>
                    <a:pt x="0" y="0"/>
                  </a:moveTo>
                  <a:lnTo>
                    <a:pt x="2508730" y="0"/>
                  </a:lnTo>
                  <a:lnTo>
                    <a:pt x="2508730" y="1016036"/>
                  </a:lnTo>
                  <a:lnTo>
                    <a:pt x="0" y="1016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016517" y="3873694"/>
              <a:ext cx="2508730" cy="1016036"/>
            </a:xfrm>
            <a:custGeom>
              <a:avLst/>
              <a:gdLst/>
              <a:ahLst/>
              <a:cxnLst/>
              <a:rect l="l" t="t" r="r" b="b"/>
              <a:pathLst>
                <a:path w="2508730" h="1016036">
                  <a:moveTo>
                    <a:pt x="0" y="0"/>
                  </a:moveTo>
                  <a:lnTo>
                    <a:pt x="2508731" y="0"/>
                  </a:lnTo>
                  <a:lnTo>
                    <a:pt x="2508731" y="1016036"/>
                  </a:lnTo>
                  <a:lnTo>
                    <a:pt x="0" y="1016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888063" y="7296935"/>
              <a:ext cx="2508730" cy="1016036"/>
            </a:xfrm>
            <a:custGeom>
              <a:avLst/>
              <a:gdLst/>
              <a:ahLst/>
              <a:cxnLst/>
              <a:rect l="l" t="t" r="r" b="b"/>
              <a:pathLst>
                <a:path w="2508730" h="1016036">
                  <a:moveTo>
                    <a:pt x="0" y="0"/>
                  </a:moveTo>
                  <a:lnTo>
                    <a:pt x="2508731" y="0"/>
                  </a:lnTo>
                  <a:lnTo>
                    <a:pt x="2508731" y="1016036"/>
                  </a:lnTo>
                  <a:lnTo>
                    <a:pt x="0" y="1016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401738" y="-142875"/>
              <a:ext cx="10145420" cy="3178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499"/>
                </a:lnSpc>
                <a:spcBef>
                  <a:spcPct val="0"/>
                </a:spcBef>
              </a:pPr>
              <a:r>
                <a:rPr lang="en-US" sz="14999">
                  <a:solidFill>
                    <a:srgbClr val="000000"/>
                  </a:solidFill>
                  <a:latin typeface="Open Sauce SemiBold Bold"/>
                </a:rPr>
                <a:t>Lean</a:t>
              </a:r>
              <a:r>
                <a:rPr lang="en-US" sz="14999">
                  <a:solidFill>
                    <a:srgbClr val="F79326"/>
                  </a:solidFill>
                  <a:latin typeface="Open Sauce SemiBold Bold"/>
                </a:rPr>
                <a:t>3F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6965031" y="3423826"/>
              <a:ext cx="7919804" cy="8656376"/>
            </a:xfrm>
            <a:custGeom>
              <a:avLst/>
              <a:gdLst/>
              <a:ahLst/>
              <a:cxnLst/>
              <a:rect l="l" t="t" r="r" b="b"/>
              <a:pathLst>
                <a:path w="7919804" h="8656376">
                  <a:moveTo>
                    <a:pt x="0" y="0"/>
                  </a:moveTo>
                  <a:lnTo>
                    <a:pt x="7919804" y="0"/>
                  </a:lnTo>
                  <a:lnTo>
                    <a:pt x="7919804" y="8656377"/>
                  </a:lnTo>
                  <a:lnTo>
                    <a:pt x="0" y="8656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5819" t="-15261" r="-44567" b="-7901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4731528" y="6965530"/>
              <a:ext cx="4849963" cy="1572968"/>
              <a:chOff x="0" y="0"/>
              <a:chExt cx="1230454" cy="39906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F793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5099582" y="7482874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F79326"/>
                  </a:solidFill>
                  <a:latin typeface="Clear Sans Regular Bold"/>
                </a:rPr>
                <a:t>Fast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4194182" y="5226372"/>
              <a:ext cx="4849963" cy="1572968"/>
              <a:chOff x="0" y="0"/>
              <a:chExt cx="1230454" cy="39906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F793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4562236" y="5743715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F79326"/>
                  </a:solidFill>
                  <a:latin typeface="Clear Sans Regular Bold"/>
                </a:rPr>
                <a:t>Fluid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3571882" y="3491490"/>
              <a:ext cx="4849963" cy="1572968"/>
              <a:chOff x="0" y="0"/>
              <a:chExt cx="1230454" cy="39906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F793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3939936" y="4008833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F79326"/>
                  </a:solidFill>
                  <a:latin typeface="Clear Sans Regular Bold"/>
                </a:rPr>
                <a:t>Fiber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Konsep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6206661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41" y="1516473"/>
            <a:ext cx="3683484" cy="272222"/>
          </a:xfrm>
          <a:custGeom>
            <a:avLst/>
            <a:gdLst/>
            <a:ahLst/>
            <a:cxnLst/>
            <a:rect l="l" t="t" r="r" b="b"/>
            <a:pathLst>
              <a:path w="3683484" h="272222">
                <a:moveTo>
                  <a:pt x="0" y="0"/>
                </a:moveTo>
                <a:lnTo>
                  <a:pt x="3683484" y="0"/>
                </a:lnTo>
                <a:lnTo>
                  <a:pt x="3683484" y="272223"/>
                </a:lnTo>
                <a:lnTo>
                  <a:pt x="0" y="27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1278">
            <a:off x="5924157" y="1360741"/>
            <a:ext cx="12810369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6948170" y="9583474"/>
            <a:ext cx="463530" cy="366109"/>
            <a:chOff x="0" y="0"/>
            <a:chExt cx="618041" cy="48814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3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05841" y="494740"/>
            <a:ext cx="8096456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FFFFFF"/>
                </a:solidFill>
                <a:latin typeface="Open Sauce SemiBold Bold"/>
              </a:rPr>
              <a:t>Pemantauan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347583" y="3212367"/>
            <a:ext cx="890597" cy="666918"/>
            <a:chOff x="0" y="0"/>
            <a:chExt cx="1187462" cy="889224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187462" cy="889224"/>
            </a:xfrm>
            <a:prstGeom prst="rect">
              <a:avLst/>
            </a:pr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37048" y="96460"/>
              <a:ext cx="713366" cy="667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8"/>
                </a:lnSpc>
                <a:spcBef>
                  <a:spcPct val="0"/>
                </a:spcBef>
              </a:pPr>
              <a:r>
                <a:rPr lang="en-US" sz="3152" u="none" spc="126">
                  <a:solidFill>
                    <a:srgbClr val="000000"/>
                  </a:solidFill>
                  <a:latin typeface="Clear Sans Regular Bold"/>
                </a:rPr>
                <a:t>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347583" y="6875473"/>
            <a:ext cx="890597" cy="666918"/>
            <a:chOff x="0" y="0"/>
            <a:chExt cx="1187462" cy="889224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187462" cy="889224"/>
            </a:xfrm>
            <a:prstGeom prst="rect">
              <a:avLst/>
            </a:pr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37048" y="96460"/>
              <a:ext cx="713366" cy="667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8"/>
                </a:lnSpc>
                <a:spcBef>
                  <a:spcPct val="0"/>
                </a:spcBef>
              </a:pPr>
              <a:r>
                <a:rPr lang="en-US" sz="3152" spc="126">
                  <a:solidFill>
                    <a:srgbClr val="000000"/>
                  </a:solidFill>
                  <a:latin typeface="Clear Sans Regular Bold"/>
                </a:rPr>
                <a:t>4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347583" y="4239020"/>
            <a:ext cx="890597" cy="666918"/>
            <a:chOff x="0" y="0"/>
            <a:chExt cx="1187462" cy="889224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1187462" cy="889224"/>
            </a:xfrm>
            <a:prstGeom prst="rect">
              <a:avLst/>
            </a:pr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37048" y="96460"/>
              <a:ext cx="713366" cy="667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8"/>
                </a:lnSpc>
                <a:spcBef>
                  <a:spcPct val="0"/>
                </a:spcBef>
              </a:pPr>
              <a:r>
                <a:rPr lang="en-US" sz="3152" spc="126">
                  <a:solidFill>
                    <a:srgbClr val="000000"/>
                  </a:solidFill>
                  <a:latin typeface="Clear Sans Regular Bold"/>
                </a:rPr>
                <a:t>2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347583" y="5279878"/>
            <a:ext cx="890597" cy="666918"/>
            <a:chOff x="0" y="0"/>
            <a:chExt cx="1187462" cy="889224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1187462" cy="889224"/>
            </a:xfrm>
            <a:prstGeom prst="rect">
              <a:avLst/>
            </a:pr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37048" y="96460"/>
              <a:ext cx="713366" cy="667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8"/>
                </a:lnSpc>
                <a:spcBef>
                  <a:spcPct val="0"/>
                </a:spcBef>
              </a:pPr>
              <a:r>
                <a:rPr lang="en-US" sz="3152" spc="126">
                  <a:solidFill>
                    <a:srgbClr val="000000"/>
                  </a:solidFill>
                  <a:latin typeface="Clear Sans Regular Bold"/>
                </a:rPr>
                <a:t>3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715879" y="3221892"/>
            <a:ext cx="7701372" cy="44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Bilangan hari bebas minuman manis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15879" y="6884998"/>
            <a:ext cx="8878679" cy="89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Bilangan hari cukup mengambil buah rangup</a:t>
            </a:r>
            <a:r>
              <a:rPr lang="en-US" sz="3045">
                <a:solidFill>
                  <a:srgbClr val="000000"/>
                </a:solidFill>
                <a:latin typeface="Open Sans Light"/>
              </a:rPr>
              <a:t> (1-2 biji sehari)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15879" y="8227844"/>
            <a:ext cx="7701372" cy="44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Bilangan hari berpuasa melebihi 13 jam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15879" y="5289403"/>
            <a:ext cx="11534078" cy="13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Bilangan hari cukup mengambil sayur bukan karbohidrat</a:t>
            </a:r>
          </a:p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Dimasak (1 cawan)</a:t>
            </a:r>
          </a:p>
          <a:p>
            <a:pPr marL="657597" lvl="1" indent="-328798">
              <a:lnSpc>
                <a:spcPts val="3563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Open Sans Light"/>
              </a:rPr>
              <a:t>Ulam / mentah (2 cawan)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347583" y="8117205"/>
            <a:ext cx="890597" cy="661507"/>
            <a:chOff x="0" y="0"/>
            <a:chExt cx="1187462" cy="88201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87462" cy="882010"/>
            </a:xfrm>
            <a:prstGeom prst="rect">
              <a:avLst/>
            </a:prstGeom>
            <a:solidFill>
              <a:srgbClr val="FFB9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37048" y="96460"/>
              <a:ext cx="713366" cy="660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98"/>
                </a:lnSpc>
                <a:spcBef>
                  <a:spcPct val="0"/>
                </a:spcBef>
              </a:pPr>
              <a:r>
                <a:rPr lang="en-US" sz="3152" spc="126">
                  <a:solidFill>
                    <a:srgbClr val="000000"/>
                  </a:solidFill>
                  <a:latin typeface="Clear Sans Regular Bold"/>
                </a:rPr>
                <a:t>5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715879" y="4144324"/>
            <a:ext cx="8428150" cy="89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3045">
                <a:solidFill>
                  <a:srgbClr val="000000"/>
                </a:solidFill>
                <a:latin typeface="Open Sans Light Bold"/>
              </a:rPr>
              <a:t>Bilangan hari cukup mengambil air masak</a:t>
            </a:r>
            <a:r>
              <a:rPr lang="en-US" sz="3045">
                <a:solidFill>
                  <a:srgbClr val="000000"/>
                </a:solidFill>
                <a:latin typeface="Open Sans Light"/>
              </a:rPr>
              <a:t> (6-8 gelas sehari)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503" y="-262325"/>
            <a:ext cx="12105921" cy="2471123"/>
          </a:xfrm>
          <a:prstGeom prst="rect">
            <a:avLst/>
          </a:prstGeom>
          <a:solidFill>
            <a:srgbClr val="FFB923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5841" y="1516473"/>
            <a:ext cx="3064170" cy="226453"/>
          </a:xfrm>
          <a:custGeom>
            <a:avLst/>
            <a:gdLst/>
            <a:ahLst/>
            <a:cxnLst/>
            <a:rect l="l" t="t" r="r" b="b"/>
            <a:pathLst>
              <a:path w="3064170" h="226453">
                <a:moveTo>
                  <a:pt x="0" y="0"/>
                </a:moveTo>
                <a:lnTo>
                  <a:pt x="3064171" y="0"/>
                </a:lnTo>
                <a:lnTo>
                  <a:pt x="3064171" y="226453"/>
                </a:lnTo>
                <a:lnTo>
                  <a:pt x="0" y="226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864125" y="9572369"/>
            <a:ext cx="463530" cy="366109"/>
            <a:chOff x="0" y="0"/>
            <a:chExt cx="618041" cy="48814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18041" cy="48814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3377" y="76597"/>
              <a:ext cx="371287" cy="32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72"/>
                </a:lnSpc>
                <a:spcBef>
                  <a:spcPct val="0"/>
                </a:spcBef>
              </a:pPr>
              <a:r>
                <a:rPr lang="en-US" sz="1594" spc="63">
                  <a:solidFill>
                    <a:srgbClr val="000000"/>
                  </a:solidFill>
                  <a:latin typeface="Clear Sans Regular Bold"/>
                </a:rPr>
                <a:t>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37337" y="3176306"/>
            <a:ext cx="3637472" cy="1179726"/>
            <a:chOff x="0" y="0"/>
            <a:chExt cx="4849963" cy="157296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849963" cy="1572968"/>
              <a:chOff x="0" y="0"/>
              <a:chExt cx="1230454" cy="3990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68054" y="517343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000000"/>
                  </a:solidFill>
                  <a:latin typeface="Clear Sans Regular Bold"/>
                </a:rPr>
                <a:t>Pause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17588" y="3176306"/>
            <a:ext cx="3637472" cy="1179726"/>
            <a:chOff x="0" y="0"/>
            <a:chExt cx="4849963" cy="157296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849963" cy="1572968"/>
              <a:chOff x="0" y="0"/>
              <a:chExt cx="1230454" cy="399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68054" y="517343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000000"/>
                  </a:solidFill>
                  <a:latin typeface="Clear Sans Regular Bold"/>
                </a:rPr>
                <a:t>Prepare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3176306"/>
            <a:ext cx="3637472" cy="1179726"/>
            <a:chOff x="0" y="0"/>
            <a:chExt cx="4849963" cy="157296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4849963" cy="1572968"/>
              <a:chOff x="0" y="0"/>
              <a:chExt cx="1230454" cy="3990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68054" y="517343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000000"/>
                  </a:solidFill>
                  <a:latin typeface="Clear Sans Regular Bold"/>
                </a:rPr>
                <a:t>Plan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941773" y="114050"/>
            <a:ext cx="4615714" cy="1476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28"/>
              </a:lnSpc>
              <a:spcBef>
                <a:spcPct val="0"/>
              </a:spcBef>
            </a:pPr>
            <a:r>
              <a:rPr lang="en-US" sz="9099">
                <a:solidFill>
                  <a:srgbClr val="000000"/>
                </a:solidFill>
                <a:latin typeface="Open Sauce SemiBold Bold"/>
              </a:rPr>
              <a:t>4P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5841" y="494740"/>
            <a:ext cx="9413147" cy="868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10"/>
              </a:lnSpc>
              <a:spcBef>
                <a:spcPct val="0"/>
              </a:spcBef>
            </a:pPr>
            <a:r>
              <a:rPr lang="en-US" sz="6100">
                <a:solidFill>
                  <a:srgbClr val="000000"/>
                </a:solidFill>
                <a:latin typeface="Open Sauce SemiBold Bold"/>
              </a:rPr>
              <a:t>Proses </a:t>
            </a:r>
            <a:r>
              <a:rPr lang="en-US" sz="6100">
                <a:solidFill>
                  <a:srgbClr val="FFFFFF"/>
                </a:solidFill>
                <a:latin typeface="Open Sauce SemiBold Bold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46240" y="593059"/>
            <a:ext cx="6865460" cy="2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Open Sauce"/>
              </a:rPr>
              <a:t>R&amp;R 23</a:t>
            </a:r>
          </a:p>
        </p:txBody>
      </p:sp>
      <p:sp>
        <p:nvSpPr>
          <p:cNvPr id="22" name="AutoShape 22"/>
          <p:cNvSpPr/>
          <p:nvPr/>
        </p:nvSpPr>
        <p:spPr>
          <a:xfrm>
            <a:off x="11823417" y="1363122"/>
            <a:ext cx="6911108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 flipV="1">
            <a:off x="1369979" y="4541132"/>
            <a:ext cx="2954915" cy="2358560"/>
          </a:xfrm>
          <a:custGeom>
            <a:avLst/>
            <a:gdLst/>
            <a:ahLst/>
            <a:cxnLst/>
            <a:rect l="l" t="t" r="r" b="b"/>
            <a:pathLst>
              <a:path w="2954915" h="2358560">
                <a:moveTo>
                  <a:pt x="2954915" y="2358560"/>
                </a:moveTo>
                <a:lnTo>
                  <a:pt x="0" y="2358560"/>
                </a:lnTo>
                <a:lnTo>
                  <a:pt x="0" y="0"/>
                </a:lnTo>
                <a:lnTo>
                  <a:pt x="2954915" y="0"/>
                </a:lnTo>
                <a:lnTo>
                  <a:pt x="2954915" y="235856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741987" y="4827946"/>
            <a:ext cx="2210899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E16F1F"/>
                </a:solidFill>
                <a:latin typeface="Clear Sans Regular Bold"/>
              </a:rPr>
              <a:t>RANCANG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9002" y="5354361"/>
            <a:ext cx="2816868" cy="800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apa yang hendak dimakan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6018" y="7103816"/>
            <a:ext cx="3422836" cy="800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3103"/>
              </a:lnSpc>
              <a:buFont typeface="Arial"/>
              <a:buChar char="•"/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menu seminggu</a:t>
            </a:r>
          </a:p>
          <a:p>
            <a:pPr marL="626111" lvl="1" indent="-313055">
              <a:lnSpc>
                <a:spcPts val="3103"/>
              </a:lnSpc>
              <a:buFont typeface="Arial"/>
              <a:buChar char="•"/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snek di pejabat</a:t>
            </a:r>
          </a:p>
        </p:txBody>
      </p:sp>
      <p:sp>
        <p:nvSpPr>
          <p:cNvPr id="27" name="Freeform 27"/>
          <p:cNvSpPr/>
          <p:nvPr/>
        </p:nvSpPr>
        <p:spPr>
          <a:xfrm flipH="1" flipV="1">
            <a:off x="5358866" y="4541132"/>
            <a:ext cx="2954915" cy="2358560"/>
          </a:xfrm>
          <a:custGeom>
            <a:avLst/>
            <a:gdLst/>
            <a:ahLst/>
            <a:cxnLst/>
            <a:rect l="l" t="t" r="r" b="b"/>
            <a:pathLst>
              <a:path w="2954915" h="2358560">
                <a:moveTo>
                  <a:pt x="2954916" y="2358560"/>
                </a:moveTo>
                <a:lnTo>
                  <a:pt x="0" y="2358560"/>
                </a:lnTo>
                <a:lnTo>
                  <a:pt x="0" y="0"/>
                </a:lnTo>
                <a:lnTo>
                  <a:pt x="2954916" y="0"/>
                </a:lnTo>
                <a:lnTo>
                  <a:pt x="2954916" y="235856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730875" y="4827946"/>
            <a:ext cx="2210899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E16F1F"/>
                </a:solidFill>
                <a:latin typeface="Clear Sans Regular Bold"/>
              </a:rPr>
              <a:t>BERSEDIA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730875" y="5354361"/>
            <a:ext cx="2210899" cy="119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lakukan apa yang telah dirancang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98400" y="7103816"/>
            <a:ext cx="3956661" cy="197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3103"/>
              </a:lnSpc>
              <a:buFont typeface="Arial"/>
              <a:buChar char="•"/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bangun awal untuk masak</a:t>
            </a:r>
          </a:p>
          <a:p>
            <a:pPr marL="626111" lvl="1" indent="-313055">
              <a:lnSpc>
                <a:spcPts val="3103"/>
              </a:lnSpc>
              <a:buFont typeface="Arial"/>
              <a:buChar char="•"/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hilangkan snek tidak sihat dari pandangan</a:t>
            </a:r>
          </a:p>
        </p:txBody>
      </p:sp>
      <p:sp>
        <p:nvSpPr>
          <p:cNvPr id="31" name="Freeform 31"/>
          <p:cNvSpPr/>
          <p:nvPr/>
        </p:nvSpPr>
        <p:spPr>
          <a:xfrm flipH="1" flipV="1">
            <a:off x="9530649" y="4541132"/>
            <a:ext cx="2954915" cy="2358560"/>
          </a:xfrm>
          <a:custGeom>
            <a:avLst/>
            <a:gdLst/>
            <a:ahLst/>
            <a:cxnLst/>
            <a:rect l="l" t="t" r="r" b="b"/>
            <a:pathLst>
              <a:path w="2954915" h="2358560">
                <a:moveTo>
                  <a:pt x="2954915" y="2358560"/>
                </a:moveTo>
                <a:lnTo>
                  <a:pt x="0" y="2358560"/>
                </a:lnTo>
                <a:lnTo>
                  <a:pt x="0" y="0"/>
                </a:lnTo>
                <a:lnTo>
                  <a:pt x="2954915" y="0"/>
                </a:lnTo>
                <a:lnTo>
                  <a:pt x="2954915" y="235856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9902657" y="4827946"/>
            <a:ext cx="2210899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E16F1F"/>
                </a:solidFill>
                <a:latin typeface="Clear Sans Regular Bold"/>
              </a:rPr>
              <a:t>BERHENTI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902657" y="5354361"/>
            <a:ext cx="2210899" cy="800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seketika dan ambil nafas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870182" y="7103816"/>
            <a:ext cx="3904628" cy="197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3103"/>
              </a:lnSpc>
              <a:buFont typeface="Arial"/>
              <a:buChar char="•"/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apabila letih</a:t>
            </a:r>
          </a:p>
          <a:p>
            <a:pPr marL="626111" lvl="1" indent="-313055">
              <a:lnSpc>
                <a:spcPts val="3103"/>
              </a:lnSpc>
              <a:buFont typeface="Arial"/>
              <a:buChar char="•"/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apabila pelaksanaan tidak berjalan seperti yang dirancang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3191263" y="3161217"/>
            <a:ext cx="3637472" cy="1179726"/>
            <a:chOff x="0" y="0"/>
            <a:chExt cx="4849963" cy="157296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4849963" cy="1572968"/>
              <a:chOff x="0" y="0"/>
              <a:chExt cx="1230454" cy="39906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230454" cy="399068"/>
              </a:xfrm>
              <a:custGeom>
                <a:avLst/>
                <a:gdLst/>
                <a:ahLst/>
                <a:cxnLst/>
                <a:rect l="l" t="t" r="r" b="b"/>
                <a:pathLst>
                  <a:path w="1230454" h="399068">
                    <a:moveTo>
                      <a:pt x="1105994" y="59690"/>
                    </a:moveTo>
                    <a:cubicBezTo>
                      <a:pt x="1141554" y="59690"/>
                      <a:pt x="1170764" y="88900"/>
                      <a:pt x="1170764" y="124460"/>
                    </a:cubicBezTo>
                    <a:lnTo>
                      <a:pt x="1170764" y="274608"/>
                    </a:lnTo>
                    <a:cubicBezTo>
                      <a:pt x="1170764" y="310168"/>
                      <a:pt x="1141554" y="339378"/>
                      <a:pt x="1105994" y="339378"/>
                    </a:cubicBezTo>
                    <a:lnTo>
                      <a:pt x="124460" y="339378"/>
                    </a:lnTo>
                    <a:cubicBezTo>
                      <a:pt x="88900" y="339378"/>
                      <a:pt x="59690" y="310168"/>
                      <a:pt x="59690" y="27460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05994" y="59690"/>
                    </a:lnTo>
                    <a:moveTo>
                      <a:pt x="110599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74608"/>
                    </a:lnTo>
                    <a:cubicBezTo>
                      <a:pt x="0" y="343188"/>
                      <a:pt x="55880" y="399068"/>
                      <a:pt x="124460" y="399068"/>
                    </a:cubicBezTo>
                    <a:lnTo>
                      <a:pt x="1105994" y="399068"/>
                    </a:lnTo>
                    <a:cubicBezTo>
                      <a:pt x="1174574" y="399068"/>
                      <a:pt x="1230454" y="343188"/>
                      <a:pt x="1230454" y="274608"/>
                    </a:cubicBezTo>
                    <a:lnTo>
                      <a:pt x="1230454" y="124460"/>
                    </a:lnTo>
                    <a:cubicBezTo>
                      <a:pt x="1230454" y="55880"/>
                      <a:pt x="1174574" y="0"/>
                      <a:pt x="110599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368054" y="517343"/>
              <a:ext cx="4113856" cy="6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4"/>
                </a:lnSpc>
              </a:pPr>
              <a:r>
                <a:rPr lang="en-US" sz="3415">
                  <a:solidFill>
                    <a:srgbClr val="000000"/>
                  </a:solidFill>
                  <a:latin typeface="Clear Sans Regular Bold"/>
                </a:rPr>
                <a:t>Proceed</a:t>
              </a:r>
            </a:p>
          </p:txBody>
        </p:sp>
      </p:grpSp>
      <p:sp>
        <p:nvSpPr>
          <p:cNvPr id="39" name="Freeform 39"/>
          <p:cNvSpPr/>
          <p:nvPr/>
        </p:nvSpPr>
        <p:spPr>
          <a:xfrm flipH="1" flipV="1">
            <a:off x="13584575" y="4526044"/>
            <a:ext cx="2954915" cy="2358560"/>
          </a:xfrm>
          <a:custGeom>
            <a:avLst/>
            <a:gdLst/>
            <a:ahLst/>
            <a:cxnLst/>
            <a:rect l="l" t="t" r="r" b="b"/>
            <a:pathLst>
              <a:path w="2954915" h="2358560">
                <a:moveTo>
                  <a:pt x="2954915" y="2358559"/>
                </a:moveTo>
                <a:lnTo>
                  <a:pt x="0" y="2358559"/>
                </a:lnTo>
                <a:lnTo>
                  <a:pt x="0" y="0"/>
                </a:lnTo>
                <a:lnTo>
                  <a:pt x="2954915" y="0"/>
                </a:lnTo>
                <a:lnTo>
                  <a:pt x="2954915" y="23585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13956583" y="4812857"/>
            <a:ext cx="2210899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E16F1F"/>
                </a:solidFill>
                <a:latin typeface="Clear Sans Regular Bold"/>
              </a:rPr>
              <a:t>BANGKIT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956583" y="5339272"/>
            <a:ext cx="2210899" cy="800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dan teruskan semula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924108" y="7088728"/>
            <a:ext cx="3243374" cy="119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3103"/>
              </a:lnSpc>
              <a:buFont typeface="Arial"/>
              <a:buChar char="•"/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fokus kepada BIG WHY</a:t>
            </a:r>
          </a:p>
          <a:p>
            <a:pPr marL="626111" lvl="1" indent="-313055">
              <a:lnSpc>
                <a:spcPts val="3103"/>
              </a:lnSpc>
              <a:buFont typeface="Arial"/>
              <a:buChar char="•"/>
            </a:pPr>
            <a:r>
              <a:rPr lang="en-US" sz="2900">
                <a:solidFill>
                  <a:srgbClr val="242254"/>
                </a:solidFill>
                <a:latin typeface="Clear Sans Regular"/>
              </a:rPr>
              <a:t>konsisten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500988" y="287926"/>
            <a:ext cx="5889149" cy="126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2"/>
              </a:lnSpc>
            </a:pPr>
            <a:r>
              <a:rPr lang="en-US" sz="4475">
                <a:solidFill>
                  <a:srgbClr val="FFFFFF"/>
                </a:solidFill>
                <a:latin typeface="Open Sauce SemiBold Bold"/>
              </a:rPr>
              <a:t>untuk kekal </a:t>
            </a:r>
          </a:p>
          <a:p>
            <a:pPr marL="0" lvl="0" indent="0">
              <a:lnSpc>
                <a:spcPts val="4922"/>
              </a:lnSpc>
              <a:spcBef>
                <a:spcPct val="0"/>
              </a:spcBef>
            </a:pPr>
            <a:r>
              <a:rPr lang="en-US" sz="4475">
                <a:solidFill>
                  <a:srgbClr val="FFFFFF"/>
                </a:solidFill>
                <a:latin typeface="Open Sauce SemiBold Bold"/>
              </a:rPr>
              <a:t>makan secara sihat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Macintosh PowerPoint</Application>
  <PresentationFormat>Custom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Clear Sans Regular Bold</vt:lpstr>
      <vt:lpstr>Open Sans Light Bold</vt:lpstr>
      <vt:lpstr>Calibri</vt:lpstr>
      <vt:lpstr>Open Sauce Light Bold</vt:lpstr>
      <vt:lpstr>Arial</vt:lpstr>
      <vt:lpstr>Open Sauce SemiBold Bold</vt:lpstr>
      <vt:lpstr>Clear Sans Regular</vt:lpstr>
      <vt:lpstr>Open Sauce Bold</vt:lpstr>
      <vt:lpstr>Open Sauce</vt:lpstr>
      <vt:lpstr>Open Sans Light</vt:lpstr>
      <vt:lpstr>Open Sauce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 Pemantauan Diet R&amp;R</dc:title>
  <cp:lastModifiedBy>faridzal</cp:lastModifiedBy>
  <cp:revision>2</cp:revision>
  <dcterms:created xsi:type="dcterms:W3CDTF">2006-08-16T00:00:00Z</dcterms:created>
  <dcterms:modified xsi:type="dcterms:W3CDTF">2023-12-11T03:49:36Z</dcterms:modified>
  <dc:identifier>DAFxAoFUQS0</dc:identifier>
</cp:coreProperties>
</file>